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_rels/presentation.xml.rels" ContentType="application/vnd.openxmlformats-package.relationships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_rels/slideLayout2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20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2.xml" ContentType="application/vnd.openxmlformats-officedocument.presentationml.slideLayout+xml"/>
  <Override PartName="/ppt/media/image9.png" ContentType="image/png"/>
  <Override PartName="/ppt/media/image13.png" ContentType="image/png"/>
  <Override PartName="/ppt/media/image8.png" ContentType="image/png"/>
  <Override PartName="/ppt/media/image12.png" ContentType="image/png"/>
  <Override PartName="/ppt/media/image7.png" ContentType="image/png"/>
  <Override PartName="/ppt/media/image11.png" ContentType="image/png"/>
  <Override PartName="/ppt/media/image6.png" ContentType="image/png"/>
  <Override PartName="/ppt/media/image10.png" ContentType="image/png"/>
  <Override PartName="/ppt/media/image5.png" ContentType="image/png"/>
  <Override PartName="/ppt/media/image4.png" ContentType="image/png"/>
  <Override PartName="/ppt/media/image3.png" ContentType="image/png"/>
  <Override PartName="/ppt/media/image26.png" ContentType="image/png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20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1.png" ContentType="image/png"/>
  <Override PartName="/ppt/media/image24.png" ContentType="image/png"/>
  <Override PartName="/ppt/media/image2.png" ContentType="image/png"/>
  <Override PartName="/ppt/media/image25.png" ContentType="image/png"/>
  <Override PartName="/ppt/presProps.xml" ContentType="application/vnd.openxmlformats-officedocument.presentationml.presProps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_rels/slide19.xml.rels" ContentType="application/vnd.openxmlformats-package.relationships+xml"/>
  <Override PartName="/ppt/slides/_rels/slide13.xml.rels" ContentType="application/vnd.openxmlformats-package.relationships+xml"/>
  <Override PartName="/ppt/slides/_rels/slide18.xml.rels" ContentType="application/vnd.openxmlformats-package.relationships+xml"/>
  <Override PartName="/ppt/slides/_rels/slide12.xml.rels" ContentType="application/vnd.openxmlformats-package.relationships+xml"/>
  <Override PartName="/ppt/slides/_rels/slide17.xml.rels" ContentType="application/vnd.openxmlformats-package.relationships+xml"/>
  <Override PartName="/ppt/slides/_rels/slide11.xml.rels" ContentType="application/vnd.openxmlformats-package.relationships+xml"/>
  <Override PartName="/ppt/slides/_rels/slide26.xml.rels" ContentType="application/vnd.openxmlformats-package.relationships+xml"/>
  <Override PartName="/ppt/slides/_rels/slide4.xml.rels" ContentType="application/vnd.openxmlformats-package.relationships+xml"/>
  <Override PartName="/ppt/slides/_rels/slide15.xml.rels" ContentType="application/vnd.openxmlformats-package.relationships+xml"/>
  <Override PartName="/ppt/slides/_rels/slide31.xml.rels" ContentType="application/vnd.openxmlformats-package.relationships+xml"/>
  <Override PartName="/ppt/slides/_rels/slide24.xml.rels" ContentType="application/vnd.openxmlformats-package.relationships+xml"/>
  <Override PartName="/ppt/slides/_rels/slide21.xml.rels" ContentType="application/vnd.openxmlformats-package.relationships+xml"/>
  <Override PartName="/ppt/slides/_rels/slide36.xml.rels" ContentType="application/vnd.openxmlformats-package.relationships+xml"/>
  <Override PartName="/ppt/slides/_rels/slide2.xml.rels" ContentType="application/vnd.openxmlformats-package.relationships+xml"/>
  <Override PartName="/ppt/slides/_rels/slide8.xml.rels" ContentType="application/vnd.openxmlformats-package.relationships+xml"/>
  <Override PartName="/ppt/slides/_rels/slide27.xml.rels" ContentType="application/vnd.openxmlformats-package.relationships+xml"/>
  <Override PartName="/ppt/slides/_rels/slide14.xml.rels" ContentType="application/vnd.openxmlformats-package.relationships+xml"/>
  <Override PartName="/ppt/slides/_rels/slide30.xml.rels" ContentType="application/vnd.openxmlformats-package.relationships+xml"/>
  <Override PartName="/ppt/slides/_rels/slide29.xml.rels" ContentType="application/vnd.openxmlformats-package.relationships+xml"/>
  <Override PartName="/ppt/slides/_rels/slide23.xml.rels" ContentType="application/vnd.openxmlformats-package.relationships+xml"/>
  <Override PartName="/ppt/slides/_rels/slide28.xml.rels" ContentType="application/vnd.openxmlformats-package.relationships+xml"/>
  <Override PartName="/ppt/slides/_rels/slide3.xml.rels" ContentType="application/vnd.openxmlformats-package.relationships+xml"/>
  <Override PartName="/ppt/slides/_rels/slide9.xml.rels" ContentType="application/vnd.openxmlformats-package.relationships+xml"/>
  <Override PartName="/ppt/slides/_rels/slide22.xml.rels" ContentType="application/vnd.openxmlformats-package.relationships+xml"/>
  <Override PartName="/ppt/slides/_rels/slide37.xml.rels" ContentType="application/vnd.openxmlformats-package.relationships+xml"/>
  <Override PartName="/ppt/slides/_rels/slide25.xml.rels" ContentType="application/vnd.openxmlformats-package.relationships+xml"/>
  <Override PartName="/ppt/slides/_rels/slide10.xml.rels" ContentType="application/vnd.openxmlformats-package.relationships+xml"/>
  <Override PartName="/ppt/slides/_rels/slide32.xml.rels" ContentType="application/vnd.openxmlformats-package.relationships+xml"/>
  <Override PartName="/ppt/slides/_rels/slide16.xml.rels" ContentType="application/vnd.openxmlformats-package.relationships+xml"/>
  <Override PartName="/ppt/slides/_rels/slide35.xml.rels" ContentType="application/vnd.openxmlformats-package.relationships+xml"/>
  <Override PartName="/ppt/slides/_rels/slide20.xml.rels" ContentType="application/vnd.openxmlformats-package.relationships+xml"/>
  <Override PartName="/ppt/slides/_rels/slide1.xml.rels" ContentType="application/vnd.openxmlformats-package.relationships+xml"/>
  <Override PartName="/ppt/slides/_rels/slide7.xml.rels" ContentType="application/vnd.openxmlformats-package.relationships+xml"/>
  <Override PartName="/ppt/slides/_rels/slide34.xml.rels" ContentType="application/vnd.openxmlformats-package.relationships+xml"/>
  <Override PartName="/ppt/slides/_rels/slide6.xml.rels" ContentType="application/vnd.openxmlformats-package.relationships+xml"/>
  <Override PartName="/ppt/slides/_rels/slide33.xml.rels" ContentType="application/vnd.openxmlformats-package.relationships+xml"/>
  <Override PartName="/ppt/slides/_rels/slide5.xml.rels" ContentType="application/vnd.openxmlformats-package.relationships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8.xml" ContentType="application/vnd.openxmlformats-officedocument.presentationml.slide+xml"/>
  <Override PartName="/ppt/slides/slide11.xml" ContentType="application/vnd.openxmlformats-officedocument.presentationml.slide+xml"/>
  <Override PartName="/ppt/slides/slide34.xml" ContentType="application/vnd.openxmlformats-officedocument.presentationml.slide+xml"/>
  <Override PartName="/ppt/slides/slide9.xml" ContentType="application/vnd.openxmlformats-officedocument.presentationml.slide+xml"/>
  <Override PartName="/ppt/slides/slide12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13.xml" ContentType="application/vnd.openxmlformats-officedocument.presentationml.slide+xml"/>
  <Override PartName="/ppt/slides/slide37.xml" ContentType="application/vnd.openxmlformats-officedocument.presentationml.slide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21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</p:sldIdLst>
  <p:sldSz cx="9144000" cy="51435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<Relationship Id="rId37" Type="http://schemas.openxmlformats.org/officeDocument/2006/relationships/slide" Target="slides/slide34.xml"/><Relationship Id="rId38" Type="http://schemas.openxmlformats.org/officeDocument/2006/relationships/slide" Target="slides/slide35.xml"/><Relationship Id="rId39" Type="http://schemas.openxmlformats.org/officeDocument/2006/relationships/slide" Target="slides/slide36.xml"/><Relationship Id="rId40" Type="http://schemas.openxmlformats.org/officeDocument/2006/relationships/slide" Target="slides/slide37.xml"/><Relationship Id="rId41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D267ED73-F6F6-4A28-9A29-BE96791F37E6}" type="slidenum">
              <a:t>&lt;#&gt;</a:t>
            </a:fld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852012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/>
          </p:nvPr>
        </p:nvSpPr>
        <p:spPr>
          <a:xfrm>
            <a:off x="311760" y="2936880"/>
            <a:ext cx="852012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8F8E0E63-919E-4D53-B63B-463E3C7894A3}" type="slidenum">
              <a:t>&lt;#&gt;</a:t>
            </a:fld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/>
          </p:nvPr>
        </p:nvSpPr>
        <p:spPr>
          <a:xfrm>
            <a:off x="311760" y="293688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/>
          </p:nvPr>
        </p:nvSpPr>
        <p:spPr>
          <a:xfrm>
            <a:off x="4677840" y="293688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C3DD0782-F3B8-42D2-B109-041B39066962}" type="slidenum">
              <a:t>&lt;#&gt;</a:t>
            </a:fld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274320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/>
          </p:nvPr>
        </p:nvSpPr>
        <p:spPr>
          <a:xfrm>
            <a:off x="3192480" y="1152360"/>
            <a:ext cx="274320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/>
          </p:nvPr>
        </p:nvSpPr>
        <p:spPr>
          <a:xfrm>
            <a:off x="6073200" y="1152360"/>
            <a:ext cx="274320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/>
          </p:nvPr>
        </p:nvSpPr>
        <p:spPr>
          <a:xfrm>
            <a:off x="311760" y="2936880"/>
            <a:ext cx="274320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/>
          </p:nvPr>
        </p:nvSpPr>
        <p:spPr>
          <a:xfrm>
            <a:off x="3192480" y="2936880"/>
            <a:ext cx="274320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/>
          </p:nvPr>
        </p:nvSpPr>
        <p:spPr>
          <a:xfrm>
            <a:off x="6073200" y="2936880"/>
            <a:ext cx="274320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502F7756-7480-490F-9C80-474484B664CA}" type="slidenum">
              <a:t>&lt;#&gt;</a:t>
            </a:fld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E1D8482-265E-48E1-8162-2EA053F3F10C}" type="slidenum">
              <a:t>&lt;#&gt;</a:t>
            </a:fld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subTitle"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10335FA-DF50-4C93-B0FA-C691A78BA393}" type="slidenum">
              <a:t>&lt;#&gt;</a:t>
            </a:fld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01C84C4-1C58-4BCF-87BC-0543A46D7F38}" type="slidenum">
              <a:t>&lt;#&gt;</a:t>
            </a:fld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4157640" cy="341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/>
          </p:nvPr>
        </p:nvSpPr>
        <p:spPr>
          <a:xfrm>
            <a:off x="4677840" y="1152360"/>
            <a:ext cx="4157640" cy="341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7A8A55A-F69F-4264-BE6B-477CA03E0CD9}" type="slidenum">
              <a:t>&lt;#&gt;</a:t>
            </a:fld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61EF014-7980-4C1D-8A5A-142B30881542}" type="slidenum">
              <a:t>&lt;#&gt;</a:t>
            </a:fld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subTitle"/>
          </p:nvPr>
        </p:nvSpPr>
        <p:spPr>
          <a:xfrm>
            <a:off x="311760" y="444960"/>
            <a:ext cx="8520120" cy="2654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28C5602-3319-4F8B-9067-673A9D594C0F}" type="slidenum">
              <a:t>&lt;#&gt;</a:t>
            </a:fld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/>
          </p:nvPr>
        </p:nvSpPr>
        <p:spPr>
          <a:xfrm>
            <a:off x="4677840" y="1152360"/>
            <a:ext cx="4157640" cy="341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/>
          </p:nvPr>
        </p:nvSpPr>
        <p:spPr>
          <a:xfrm>
            <a:off x="311760" y="293688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C2D4924-9BFA-4EC5-8F30-EB238ED7254E}" type="slidenum">
              <a:t>&lt;#&gt;</a:t>
            </a:fld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B00B8136-F082-44F0-9AEE-D89C14A0C715}" type="slidenum">
              <a:t>&lt;#&gt;</a:t>
            </a:fld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4157640" cy="341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/>
          </p:nvPr>
        </p:nvSpPr>
        <p:spPr>
          <a:xfrm>
            <a:off x="4677840" y="293688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81FF98A-D912-46DE-A0EB-D8547BC69803}" type="slidenum">
              <a:t>&lt;#&gt;</a:t>
            </a:fld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/>
          </p:nvPr>
        </p:nvSpPr>
        <p:spPr>
          <a:xfrm>
            <a:off x="311760" y="2936880"/>
            <a:ext cx="852012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63A3B5C-C2ED-4FE3-AC5B-15B825A7B338}" type="slidenum">
              <a:t>&lt;#&gt;</a:t>
            </a:fld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852012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/>
          </p:nvPr>
        </p:nvSpPr>
        <p:spPr>
          <a:xfrm>
            <a:off x="311760" y="2936880"/>
            <a:ext cx="852012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E632463-C4BB-4DC6-9090-535272471DA8}" type="slidenum">
              <a:t>&lt;#&gt;</a:t>
            </a:fld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/>
          </p:nvPr>
        </p:nvSpPr>
        <p:spPr>
          <a:xfrm>
            <a:off x="311760" y="293688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5"/>
          <p:cNvSpPr>
            <a:spLocks noGrp="1"/>
          </p:cNvSpPr>
          <p:nvPr>
            <p:ph/>
          </p:nvPr>
        </p:nvSpPr>
        <p:spPr>
          <a:xfrm>
            <a:off x="4677840" y="293688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A434DAD-49DF-4D38-A58A-6E357757C90C}" type="slidenum">
              <a:t>&lt;#&gt;</a:t>
            </a:fld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274320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/>
          </p:nvPr>
        </p:nvSpPr>
        <p:spPr>
          <a:xfrm>
            <a:off x="3192480" y="1152360"/>
            <a:ext cx="274320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/>
          </p:nvPr>
        </p:nvSpPr>
        <p:spPr>
          <a:xfrm>
            <a:off x="6073200" y="1152360"/>
            <a:ext cx="274320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5"/>
          <p:cNvSpPr>
            <a:spLocks noGrp="1"/>
          </p:cNvSpPr>
          <p:nvPr>
            <p:ph/>
          </p:nvPr>
        </p:nvSpPr>
        <p:spPr>
          <a:xfrm>
            <a:off x="311760" y="2936880"/>
            <a:ext cx="274320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6"/>
          <p:cNvSpPr>
            <a:spLocks noGrp="1"/>
          </p:cNvSpPr>
          <p:nvPr>
            <p:ph/>
          </p:nvPr>
        </p:nvSpPr>
        <p:spPr>
          <a:xfrm>
            <a:off x="3192480" y="2936880"/>
            <a:ext cx="274320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7"/>
          <p:cNvSpPr>
            <a:spLocks noGrp="1"/>
          </p:cNvSpPr>
          <p:nvPr>
            <p:ph/>
          </p:nvPr>
        </p:nvSpPr>
        <p:spPr>
          <a:xfrm>
            <a:off x="6073200" y="2936880"/>
            <a:ext cx="274320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6921600-F78B-4BF5-9CC7-63D3016713C9}" type="slidenum">
              <a:t>&lt;#&gt;</a:t>
            </a:fld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E21466AD-348E-4533-9DF6-9FF6586B78D5}" type="slidenum">
              <a:t>&lt;#&gt;</a:t>
            </a:fld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4157640" cy="341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/>
          </p:nvPr>
        </p:nvSpPr>
        <p:spPr>
          <a:xfrm>
            <a:off x="4677840" y="1152360"/>
            <a:ext cx="4157640" cy="341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A7CB2681-6B37-4027-B231-5BD3BB1D9759}" type="slidenum">
              <a:t>&lt;#&gt;</a:t>
            </a:fld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7D1849CE-C34B-4113-8E9D-8318C60ADDDC}" type="slidenum">
              <a:t>&lt;#&gt;</a:t>
            </a:fld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311760" y="444960"/>
            <a:ext cx="8520120" cy="2654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3CDD1D0E-8E8F-4166-A4C4-8B6317F383C5}" type="slidenum">
              <a:t>&lt;#&gt;</a:t>
            </a:fld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/>
          </p:nvPr>
        </p:nvSpPr>
        <p:spPr>
          <a:xfrm>
            <a:off x="4677840" y="1152360"/>
            <a:ext cx="4157640" cy="341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/>
          </p:nvPr>
        </p:nvSpPr>
        <p:spPr>
          <a:xfrm>
            <a:off x="311760" y="293688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F976EA63-88D7-44F4-999E-FC93FA8DBCBD}" type="slidenum">
              <a:t>&lt;#&gt;</a:t>
            </a:fld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4157640" cy="341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/>
          </p:nvPr>
        </p:nvSpPr>
        <p:spPr>
          <a:xfrm>
            <a:off x="4677840" y="293688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090608D1-F1A2-438E-AC06-A453847FF48C}" type="slidenum">
              <a:t>&lt;#&gt;</a:t>
            </a:fld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/>
          </p:nvPr>
        </p:nvSpPr>
        <p:spPr>
          <a:xfrm>
            <a:off x="311760" y="2936880"/>
            <a:ext cx="852012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435A7EF8-0914-47A4-B13D-F3051D8D0CBB}" type="slidenum">
              <a:t>&lt;#&gt;</a:t>
            </a:fld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20120" cy="20523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rmAutofit/>
          </a:bodyPr>
          <a:p>
            <a:r>
              <a:rPr b="0" lang="en-IN" sz="52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IN" sz="5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sldNum" idx="1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rm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" sz="1000" spc="-1" strike="noStrike">
                <a:solidFill>
                  <a:srgbClr val="595959"/>
                </a:solidFill>
                <a:latin typeface="Arial"/>
                <a:ea typeface="Arial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0B1541F7-0E68-450E-92CE-E7AF06DEC8A1}" type="slidenum">
              <a:rPr b="0" lang="en" sz="1000" spc="-1" strike="noStrike">
                <a:solidFill>
                  <a:srgbClr val="595959"/>
                </a:solidFill>
                <a:latin typeface="Arial"/>
                <a:ea typeface="Arial"/>
              </a:rPr>
              <a:t>&lt;number&gt;</a:t>
            </a:fld>
            <a:endParaRPr b="0" lang="en-IN" sz="10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 fontScale="91000"/>
          </a:bodyPr>
          <a:p>
            <a:r>
              <a:rPr b="0" lang="en-IN" sz="2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 type="sldNum" idx="2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rm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" sz="1000" spc="-1" strike="noStrike">
                <a:solidFill>
                  <a:srgbClr val="595959"/>
                </a:solidFill>
                <a:latin typeface="Arial"/>
                <a:ea typeface="Arial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8B7217D4-757E-4C0A-951E-D0F8070D8E4A}" type="slidenum">
              <a:rPr b="0" lang="en" sz="1000" spc="-1" strike="noStrike">
                <a:solidFill>
                  <a:srgbClr val="595959"/>
                </a:solidFill>
                <a:latin typeface="Arial"/>
                <a:ea typeface="Arial"/>
              </a:rPr>
              <a:t>&lt;number&gt;</a:t>
            </a:fld>
            <a:endParaRPr b="0" lang="en-IN" sz="10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5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5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5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5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5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5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5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5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5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5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5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5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5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5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5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5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15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5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5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9104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800" spc="-1" strike="noStrike">
                <a:solidFill>
                  <a:srgbClr val="000000"/>
                </a:solidFill>
                <a:latin typeface="Arial"/>
                <a:ea typeface="Arial"/>
              </a:rPr>
              <a:t>Why Infra as Code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80" name="Google Shape;62;p14" descr=""/>
          <p:cNvPicPr/>
          <p:nvPr/>
        </p:nvPicPr>
        <p:blipFill>
          <a:blip r:embed="rId1"/>
          <a:stretch/>
        </p:blipFill>
        <p:spPr>
          <a:xfrm>
            <a:off x="0" y="1152360"/>
            <a:ext cx="9143640" cy="3729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 fontScale="91000"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06" name="Google Shape;124;p23" descr=""/>
          <p:cNvPicPr/>
          <p:nvPr/>
        </p:nvPicPr>
        <p:blipFill>
          <a:blip r:embed="rId1"/>
          <a:stretch/>
        </p:blipFill>
        <p:spPr>
          <a:xfrm>
            <a:off x="0" y="147240"/>
            <a:ext cx="9143640" cy="48484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 fontScale="91000"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800" spc="-1" strike="noStrike">
                <a:solidFill>
                  <a:srgbClr val="000000"/>
                </a:solidFill>
                <a:latin typeface="Arial"/>
                <a:ea typeface="Arial"/>
              </a:rPr>
              <a:t>Ansible Documentation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/>
          </a:bodyPr>
          <a:p>
            <a:pPr>
              <a:lnSpc>
                <a:spcPct val="115000"/>
              </a:lnSpc>
              <a:spcAft>
                <a:spcPts val="1199"/>
              </a:spcAft>
              <a:buNone/>
              <a:tabLst>
                <a:tab algn="l" pos="0"/>
              </a:tabLst>
            </a:pPr>
            <a:r>
              <a:rPr b="0" lang="en" sz="1800" spc="-1" strike="noStrike">
                <a:solidFill>
                  <a:srgbClr val="595959"/>
                </a:solidFill>
                <a:latin typeface="Arial"/>
                <a:ea typeface="Arial"/>
              </a:rPr>
              <a:t>https://docs.ansible.com/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 fontScale="91000"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800" spc="-1" strike="noStrike">
                <a:solidFill>
                  <a:srgbClr val="000000"/>
                </a:solidFill>
                <a:latin typeface="Arial"/>
                <a:ea typeface="Arial"/>
              </a:rPr>
              <a:t>YAML 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/>
          </a:bodyPr>
          <a:p>
            <a:pPr marL="457200" indent="-343080">
              <a:lnSpc>
                <a:spcPct val="115000"/>
              </a:lnSpc>
              <a:buClr>
                <a:srgbClr val="595959"/>
              </a:buClr>
              <a:buFont typeface="Arial"/>
              <a:buChar char="●"/>
            </a:pPr>
            <a:r>
              <a:rPr b="0" lang="en" sz="1800" spc="-1" strike="noStrike">
                <a:solidFill>
                  <a:srgbClr val="595959"/>
                </a:solidFill>
                <a:latin typeface="Arial"/>
                <a:ea typeface="Arial"/>
              </a:rPr>
              <a:t>The yaml file is used to represent the configuration data 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spcAft>
                <a:spcPts val="1199"/>
              </a:spcAft>
              <a:buNone/>
              <a:tabLst>
                <a:tab algn="l" pos="0"/>
              </a:tabLst>
            </a:pP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 fontScale="91000"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13" name="Google Shape;143;p26" descr=""/>
          <p:cNvPicPr/>
          <p:nvPr/>
        </p:nvPicPr>
        <p:blipFill>
          <a:blip r:embed="rId1"/>
          <a:stretch/>
        </p:blipFill>
        <p:spPr>
          <a:xfrm>
            <a:off x="0" y="0"/>
            <a:ext cx="9143640" cy="5142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 fontScale="91000"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16" name="Google Shape;150;p27" descr=""/>
          <p:cNvPicPr/>
          <p:nvPr/>
        </p:nvPicPr>
        <p:blipFill>
          <a:blip r:embed="rId1"/>
          <a:stretch/>
        </p:blipFill>
        <p:spPr>
          <a:xfrm>
            <a:off x="0" y="55800"/>
            <a:ext cx="9143640" cy="50313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 fontScale="91000"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19" name="Google Shape;157;p28" descr=""/>
          <p:cNvPicPr/>
          <p:nvPr/>
        </p:nvPicPr>
        <p:blipFill>
          <a:blip r:embed="rId1"/>
          <a:stretch/>
        </p:blipFill>
        <p:spPr>
          <a:xfrm>
            <a:off x="-84600" y="0"/>
            <a:ext cx="9228240" cy="5143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 fontScale="91000"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22" name="Google Shape;164;p29" descr=""/>
          <p:cNvPicPr/>
          <p:nvPr/>
        </p:nvPicPr>
        <p:blipFill>
          <a:blip r:embed="rId1"/>
          <a:stretch/>
        </p:blipFill>
        <p:spPr>
          <a:xfrm>
            <a:off x="0" y="91440"/>
            <a:ext cx="9143640" cy="49600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 fontScale="91000"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25" name="Google Shape;171;p30" descr=""/>
          <p:cNvPicPr/>
          <p:nvPr/>
        </p:nvPicPr>
        <p:blipFill>
          <a:blip r:embed="rId1"/>
          <a:stretch/>
        </p:blipFill>
        <p:spPr>
          <a:xfrm>
            <a:off x="0" y="279000"/>
            <a:ext cx="9143640" cy="4584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 fontScale="91000"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28" name="Google Shape;178;p31" descr=""/>
          <p:cNvPicPr/>
          <p:nvPr/>
        </p:nvPicPr>
        <p:blipFill>
          <a:blip r:embed="rId1"/>
          <a:stretch/>
        </p:blipFill>
        <p:spPr>
          <a:xfrm>
            <a:off x="0" y="48960"/>
            <a:ext cx="9143640" cy="5045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 fontScale="91000"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31" name="Google Shape;185;p32" descr=""/>
          <p:cNvPicPr/>
          <p:nvPr/>
        </p:nvPicPr>
        <p:blipFill>
          <a:blip r:embed="rId1"/>
          <a:stretch/>
        </p:blipFill>
        <p:spPr>
          <a:xfrm>
            <a:off x="0" y="267840"/>
            <a:ext cx="9143640" cy="4607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 fontScale="91000"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83" name="Google Shape;69;p15" descr=""/>
          <p:cNvPicPr/>
          <p:nvPr/>
        </p:nvPicPr>
        <p:blipFill>
          <a:blip r:embed="rId1"/>
          <a:stretch/>
        </p:blipFill>
        <p:spPr>
          <a:xfrm>
            <a:off x="0" y="252360"/>
            <a:ext cx="9143640" cy="4638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 fontScale="91000"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34" name="Google Shape;192;p33" descr=""/>
          <p:cNvPicPr/>
          <p:nvPr/>
        </p:nvPicPr>
        <p:blipFill>
          <a:blip r:embed="rId1"/>
          <a:stretch/>
        </p:blipFill>
        <p:spPr>
          <a:xfrm>
            <a:off x="0" y="62640"/>
            <a:ext cx="9143640" cy="5017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 fontScale="91000"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6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/>
          </a:bodyPr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en" sz="1300" spc="-1" strike="noStrike">
                <a:solidFill>
                  <a:srgbClr val="656b7a"/>
                </a:solidFill>
                <a:highlight>
                  <a:srgbClr val="ffffff"/>
                </a:highlight>
                <a:latin typeface="Arial"/>
                <a:ea typeface="Arial"/>
              </a:rPr>
              <a:t>Which of the following is used to separate the </a:t>
            </a:r>
            <a:r>
              <a:rPr b="0" lang="en" sz="1300" spc="-1" strike="noStrike">
                <a:solidFill>
                  <a:srgbClr val="000000"/>
                </a:solidFill>
                <a:highlight>
                  <a:srgbClr val="ffeffc"/>
                </a:highlight>
                <a:latin typeface="Courier New"/>
                <a:ea typeface="Courier New"/>
              </a:rPr>
              <a:t>key</a:t>
            </a:r>
            <a:r>
              <a:rPr b="0" lang="en" sz="1300" spc="-1" strike="noStrike">
                <a:solidFill>
                  <a:srgbClr val="656b7a"/>
                </a:solidFill>
                <a:highlight>
                  <a:srgbClr val="ffffff"/>
                </a:highlight>
                <a:latin typeface="Arial"/>
                <a:ea typeface="Arial"/>
              </a:rPr>
              <a:t> and </a:t>
            </a:r>
            <a:r>
              <a:rPr b="0" lang="en" sz="1300" spc="-1" strike="noStrike">
                <a:solidFill>
                  <a:srgbClr val="000000"/>
                </a:solidFill>
                <a:highlight>
                  <a:srgbClr val="ffeffc"/>
                </a:highlight>
                <a:latin typeface="Courier New"/>
                <a:ea typeface="Courier New"/>
              </a:rPr>
              <a:t>value</a:t>
            </a:r>
            <a:r>
              <a:rPr b="0" lang="en" sz="1300" spc="-1" strike="noStrike">
                <a:solidFill>
                  <a:srgbClr val="656b7a"/>
                </a:solidFill>
                <a:highlight>
                  <a:srgbClr val="ffffff"/>
                </a:highlight>
                <a:latin typeface="Arial"/>
                <a:ea typeface="Arial"/>
              </a:rPr>
              <a:t> in </a:t>
            </a:r>
            <a:r>
              <a:rPr b="0" lang="en" sz="1300" spc="-1" strike="noStrike">
                <a:solidFill>
                  <a:srgbClr val="000000"/>
                </a:solidFill>
                <a:highlight>
                  <a:srgbClr val="ffeffc"/>
                </a:highlight>
                <a:latin typeface="Courier New"/>
                <a:ea typeface="Courier New"/>
              </a:rPr>
              <a:t>YAML</a:t>
            </a:r>
            <a:r>
              <a:rPr b="0" lang="en" sz="1300" spc="-1" strike="noStrike">
                <a:solidFill>
                  <a:srgbClr val="656b7a"/>
                </a:solidFill>
                <a:highlight>
                  <a:srgbClr val="ffffff"/>
                </a:highlight>
                <a:latin typeface="Arial"/>
                <a:ea typeface="Arial"/>
              </a:rPr>
              <a:t>?</a:t>
            </a:r>
            <a:endParaRPr b="0" lang="en-IN" sz="13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endParaRPr b="0" lang="en-IN" sz="11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15000"/>
              </a:lnSpc>
              <a:spcBef>
                <a:spcPts val="1500"/>
              </a:spcBef>
              <a:buNone/>
              <a:tabLst>
                <a:tab algn="l" pos="0"/>
              </a:tabLst>
            </a:pPr>
            <a:r>
              <a:rPr b="0" lang="en" sz="1200" spc="-1" strike="noStrike">
                <a:solidFill>
                  <a:srgbClr val="656b7a"/>
                </a:solidFill>
                <a:highlight>
                  <a:srgbClr val="ffffff"/>
                </a:highlight>
                <a:latin typeface="Arial"/>
                <a:ea typeface="Arial"/>
              </a:rPr>
              <a:t>colon</a:t>
            </a:r>
            <a:endParaRPr b="0" lang="en-IN" sz="12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15000"/>
              </a:lnSpc>
              <a:spcBef>
                <a:spcPts val="1500"/>
              </a:spcBef>
              <a:buNone/>
              <a:tabLst>
                <a:tab algn="l" pos="0"/>
              </a:tabLst>
            </a:pPr>
            <a:r>
              <a:rPr b="0" lang="en" sz="1200" spc="-1" strike="noStrike">
                <a:solidFill>
                  <a:srgbClr val="656b7a"/>
                </a:solidFill>
                <a:highlight>
                  <a:srgbClr val="ffffff"/>
                </a:highlight>
                <a:latin typeface="Arial"/>
                <a:ea typeface="Arial"/>
              </a:rPr>
              <a:t>comma</a:t>
            </a:r>
            <a:endParaRPr b="0" lang="en-IN" sz="12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15000"/>
              </a:lnSpc>
              <a:spcBef>
                <a:spcPts val="1500"/>
              </a:spcBef>
              <a:buNone/>
              <a:tabLst>
                <a:tab algn="l" pos="0"/>
              </a:tabLst>
            </a:pPr>
            <a:r>
              <a:rPr b="0" lang="en" sz="1200" spc="-1" strike="noStrike">
                <a:solidFill>
                  <a:srgbClr val="656b7a"/>
                </a:solidFill>
                <a:highlight>
                  <a:srgbClr val="ffffff"/>
                </a:highlight>
                <a:latin typeface="Arial"/>
                <a:ea typeface="Arial"/>
              </a:rPr>
              <a:t>hyphen</a:t>
            </a:r>
            <a:endParaRPr b="0" lang="en-IN" sz="12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15000"/>
              </a:lnSpc>
              <a:spcBef>
                <a:spcPts val="1500"/>
              </a:spcBef>
              <a:buNone/>
              <a:tabLst>
                <a:tab algn="l" pos="0"/>
              </a:tabLst>
            </a:pPr>
            <a:r>
              <a:rPr b="0" lang="en" sz="1200" spc="-1" strike="noStrike">
                <a:solidFill>
                  <a:srgbClr val="656b7a"/>
                </a:solidFill>
                <a:highlight>
                  <a:srgbClr val="ffffff"/>
                </a:highlight>
                <a:latin typeface="Arial"/>
                <a:ea typeface="Arial"/>
              </a:rPr>
              <a:t>semicolon</a:t>
            </a:r>
            <a:endParaRPr b="0" lang="en-IN" sz="1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Aft>
                <a:spcPts val="1199"/>
              </a:spcAft>
              <a:buNone/>
              <a:tabLst>
                <a:tab algn="l" pos="0"/>
              </a:tabLst>
            </a:pP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 fontScale="91000"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 fontScale="97000"/>
          </a:bodyPr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en" sz="1300" spc="-1" strike="noStrike">
                <a:solidFill>
                  <a:srgbClr val="656b7a"/>
                </a:solidFill>
                <a:highlight>
                  <a:srgbClr val="ffffff"/>
                </a:highlight>
                <a:latin typeface="Arial"/>
                <a:ea typeface="Arial"/>
              </a:rPr>
              <a:t>How many </a:t>
            </a:r>
            <a:r>
              <a:rPr b="0" lang="en" sz="1300" spc="-1" strike="noStrike">
                <a:solidFill>
                  <a:srgbClr val="000000"/>
                </a:solidFill>
                <a:highlight>
                  <a:srgbClr val="ffeffc"/>
                </a:highlight>
                <a:latin typeface="Courier New"/>
                <a:ea typeface="Courier New"/>
              </a:rPr>
              <a:t>array keys</a:t>
            </a:r>
            <a:r>
              <a:rPr b="0" lang="en" sz="1300" spc="-1" strike="noStrike">
                <a:solidFill>
                  <a:srgbClr val="656b7a"/>
                </a:solidFill>
                <a:highlight>
                  <a:srgbClr val="ffffff"/>
                </a:highlight>
                <a:latin typeface="Arial"/>
                <a:ea typeface="Arial"/>
              </a:rPr>
              <a:t> are there in the following yaml snippet?</a:t>
            </a:r>
            <a:endParaRPr b="0" lang="en-IN" sz="13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endParaRPr b="0" lang="en-IN" sz="13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endParaRPr b="0" lang="en-IN" sz="11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en" sz="1150" spc="-1" strike="noStrike">
                <a:solidFill>
                  <a:srgbClr val="f8f8f2"/>
                </a:solidFill>
                <a:highlight>
                  <a:srgbClr val="282a36"/>
                </a:highlight>
                <a:latin typeface="Courier New"/>
                <a:ea typeface="Courier New"/>
              </a:rPr>
              <a:t>Fruits:</a:t>
            </a:r>
            <a:endParaRPr b="0" lang="en-IN" sz="11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en" sz="1150" spc="-1" strike="noStrike">
                <a:solidFill>
                  <a:srgbClr val="f8f8f2"/>
                </a:solidFill>
                <a:highlight>
                  <a:srgbClr val="282a36"/>
                </a:highlight>
                <a:latin typeface="Courier New"/>
                <a:ea typeface="Courier New"/>
              </a:rPr>
              <a:t>  </a:t>
            </a:r>
            <a:r>
              <a:rPr b="0" lang="en" sz="1150" spc="-1" strike="noStrike">
                <a:solidFill>
                  <a:srgbClr val="f1fa8c"/>
                </a:solidFill>
                <a:highlight>
                  <a:srgbClr val="282a36"/>
                </a:highlight>
                <a:latin typeface="Courier New"/>
                <a:ea typeface="Courier New"/>
              </a:rPr>
              <a:t>-</a:t>
            </a:r>
            <a:r>
              <a:rPr b="0" lang="en" sz="1150" spc="-1" strike="noStrike">
                <a:solidFill>
                  <a:srgbClr val="f8f8f2"/>
                </a:solidFill>
                <a:highlight>
                  <a:srgbClr val="282a36"/>
                </a:highlight>
                <a:latin typeface="Courier New"/>
                <a:ea typeface="Courier New"/>
              </a:rPr>
              <a:t> </a:t>
            </a:r>
            <a:r>
              <a:rPr b="0" lang="en" sz="1150" spc="-1" strike="noStrike">
                <a:solidFill>
                  <a:srgbClr val="f1fa8c"/>
                </a:solidFill>
                <a:highlight>
                  <a:srgbClr val="282a36"/>
                </a:highlight>
                <a:latin typeface="Courier New"/>
                <a:ea typeface="Courier New"/>
              </a:rPr>
              <a:t>Orange</a:t>
            </a:r>
            <a:endParaRPr b="0" lang="en-IN" sz="11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en" sz="1150" spc="-1" strike="noStrike">
                <a:solidFill>
                  <a:srgbClr val="f8f8f2"/>
                </a:solidFill>
                <a:highlight>
                  <a:srgbClr val="282a36"/>
                </a:highlight>
                <a:latin typeface="Courier New"/>
                <a:ea typeface="Courier New"/>
              </a:rPr>
              <a:t>  </a:t>
            </a:r>
            <a:r>
              <a:rPr b="0" lang="en" sz="1150" spc="-1" strike="noStrike">
                <a:solidFill>
                  <a:srgbClr val="f1fa8c"/>
                </a:solidFill>
                <a:highlight>
                  <a:srgbClr val="282a36"/>
                </a:highlight>
                <a:latin typeface="Courier New"/>
                <a:ea typeface="Courier New"/>
              </a:rPr>
              <a:t>-</a:t>
            </a:r>
            <a:r>
              <a:rPr b="0" lang="en" sz="1150" spc="-1" strike="noStrike">
                <a:solidFill>
                  <a:srgbClr val="f8f8f2"/>
                </a:solidFill>
                <a:highlight>
                  <a:srgbClr val="282a36"/>
                </a:highlight>
                <a:latin typeface="Courier New"/>
                <a:ea typeface="Courier New"/>
              </a:rPr>
              <a:t> </a:t>
            </a:r>
            <a:r>
              <a:rPr b="0" lang="en" sz="1150" spc="-1" strike="noStrike">
                <a:solidFill>
                  <a:srgbClr val="f1fa8c"/>
                </a:solidFill>
                <a:highlight>
                  <a:srgbClr val="282a36"/>
                </a:highlight>
                <a:latin typeface="Courier New"/>
                <a:ea typeface="Courier New"/>
              </a:rPr>
              <a:t>Apple</a:t>
            </a:r>
            <a:endParaRPr b="0" lang="en-IN" sz="11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en" sz="1150" spc="-1" strike="noStrike">
                <a:solidFill>
                  <a:srgbClr val="f8f8f2"/>
                </a:solidFill>
                <a:highlight>
                  <a:srgbClr val="282a36"/>
                </a:highlight>
                <a:latin typeface="Courier New"/>
                <a:ea typeface="Courier New"/>
              </a:rPr>
              <a:t>  </a:t>
            </a:r>
            <a:r>
              <a:rPr b="0" lang="en" sz="1150" spc="-1" strike="noStrike">
                <a:solidFill>
                  <a:srgbClr val="f1fa8c"/>
                </a:solidFill>
                <a:highlight>
                  <a:srgbClr val="282a36"/>
                </a:highlight>
                <a:latin typeface="Courier New"/>
                <a:ea typeface="Courier New"/>
              </a:rPr>
              <a:t>-</a:t>
            </a:r>
            <a:r>
              <a:rPr b="0" lang="en" sz="1150" spc="-1" strike="noStrike">
                <a:solidFill>
                  <a:srgbClr val="f8f8f2"/>
                </a:solidFill>
                <a:highlight>
                  <a:srgbClr val="282a36"/>
                </a:highlight>
                <a:latin typeface="Courier New"/>
                <a:ea typeface="Courier New"/>
              </a:rPr>
              <a:t> </a:t>
            </a:r>
            <a:r>
              <a:rPr b="0" lang="en" sz="1150" spc="-1" strike="noStrike">
                <a:solidFill>
                  <a:srgbClr val="f1fa8c"/>
                </a:solidFill>
                <a:highlight>
                  <a:srgbClr val="282a36"/>
                </a:highlight>
                <a:latin typeface="Courier New"/>
                <a:ea typeface="Courier New"/>
              </a:rPr>
              <a:t>Banana</a:t>
            </a:r>
            <a:endParaRPr b="0" lang="en-IN" sz="11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en" sz="1150" spc="-1" strike="noStrike">
                <a:solidFill>
                  <a:srgbClr val="f8f8f2"/>
                </a:solidFill>
                <a:highlight>
                  <a:srgbClr val="282a36"/>
                </a:highlight>
                <a:latin typeface="Courier New"/>
                <a:ea typeface="Courier New"/>
              </a:rPr>
              <a:t>Vegetables:</a:t>
            </a:r>
            <a:endParaRPr b="0" lang="en-IN" sz="11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en" sz="1150" spc="-1" strike="noStrike">
                <a:solidFill>
                  <a:srgbClr val="f8f8f2"/>
                </a:solidFill>
                <a:highlight>
                  <a:srgbClr val="282a36"/>
                </a:highlight>
                <a:latin typeface="Courier New"/>
                <a:ea typeface="Courier New"/>
              </a:rPr>
              <a:t>  </a:t>
            </a:r>
            <a:r>
              <a:rPr b="0" lang="en" sz="1150" spc="-1" strike="noStrike">
                <a:solidFill>
                  <a:srgbClr val="f1fa8c"/>
                </a:solidFill>
                <a:highlight>
                  <a:srgbClr val="282a36"/>
                </a:highlight>
                <a:latin typeface="Courier New"/>
                <a:ea typeface="Courier New"/>
              </a:rPr>
              <a:t>-</a:t>
            </a:r>
            <a:r>
              <a:rPr b="0" lang="en" sz="1150" spc="-1" strike="noStrike">
                <a:solidFill>
                  <a:srgbClr val="f8f8f2"/>
                </a:solidFill>
                <a:highlight>
                  <a:srgbClr val="282a36"/>
                </a:highlight>
                <a:latin typeface="Courier New"/>
                <a:ea typeface="Courier New"/>
              </a:rPr>
              <a:t> </a:t>
            </a:r>
            <a:r>
              <a:rPr b="0" lang="en" sz="1150" spc="-1" strike="noStrike">
                <a:solidFill>
                  <a:srgbClr val="f1fa8c"/>
                </a:solidFill>
                <a:highlight>
                  <a:srgbClr val="282a36"/>
                </a:highlight>
                <a:latin typeface="Courier New"/>
                <a:ea typeface="Courier New"/>
              </a:rPr>
              <a:t>Carrot</a:t>
            </a:r>
            <a:endParaRPr b="0" lang="en-IN" sz="11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en" sz="1150" spc="-1" strike="noStrike">
                <a:solidFill>
                  <a:srgbClr val="f8f8f2"/>
                </a:solidFill>
                <a:highlight>
                  <a:srgbClr val="282a36"/>
                </a:highlight>
                <a:latin typeface="Courier New"/>
                <a:ea typeface="Courier New"/>
              </a:rPr>
              <a:t>  </a:t>
            </a:r>
            <a:r>
              <a:rPr b="0" lang="en" sz="1150" spc="-1" strike="noStrike">
                <a:solidFill>
                  <a:srgbClr val="f1fa8c"/>
                </a:solidFill>
                <a:highlight>
                  <a:srgbClr val="282a36"/>
                </a:highlight>
                <a:latin typeface="Courier New"/>
                <a:ea typeface="Courier New"/>
              </a:rPr>
              <a:t>-</a:t>
            </a:r>
            <a:r>
              <a:rPr b="0" lang="en" sz="1150" spc="-1" strike="noStrike">
                <a:solidFill>
                  <a:srgbClr val="f8f8f2"/>
                </a:solidFill>
                <a:highlight>
                  <a:srgbClr val="282a36"/>
                </a:highlight>
                <a:latin typeface="Courier New"/>
                <a:ea typeface="Courier New"/>
              </a:rPr>
              <a:t> </a:t>
            </a:r>
            <a:r>
              <a:rPr b="0" lang="en" sz="1150" spc="-1" strike="noStrike">
                <a:solidFill>
                  <a:srgbClr val="f1fa8c"/>
                </a:solidFill>
                <a:highlight>
                  <a:srgbClr val="282a36"/>
                </a:highlight>
                <a:latin typeface="Courier New"/>
                <a:ea typeface="Courier New"/>
              </a:rPr>
              <a:t>CauliFlower</a:t>
            </a:r>
            <a:endParaRPr b="0" lang="en-IN" sz="1150" spc="-1" strike="noStrike">
              <a:solidFill>
                <a:srgbClr val="000000"/>
              </a:solidFill>
              <a:latin typeface="Arial"/>
            </a:endParaRPr>
          </a:p>
          <a:p>
            <a:pPr marL="76320">
              <a:lnSpc>
                <a:spcPct val="115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en" sz="1150" spc="-1" strike="noStrike">
                <a:solidFill>
                  <a:srgbClr val="f8f8f2"/>
                </a:solidFill>
                <a:highlight>
                  <a:srgbClr val="282a36"/>
                </a:highlight>
                <a:latin typeface="Courier New"/>
                <a:ea typeface="Courier New"/>
              </a:rPr>
              <a:t>  </a:t>
            </a:r>
            <a:r>
              <a:rPr b="0" lang="en" sz="1150" spc="-1" strike="noStrike">
                <a:solidFill>
                  <a:srgbClr val="f1fa8c"/>
                </a:solidFill>
                <a:highlight>
                  <a:srgbClr val="282a36"/>
                </a:highlight>
                <a:latin typeface="Courier New"/>
                <a:ea typeface="Courier New"/>
              </a:rPr>
              <a:t>-</a:t>
            </a:r>
            <a:r>
              <a:rPr b="0" lang="en" sz="1150" spc="-1" strike="noStrike">
                <a:solidFill>
                  <a:srgbClr val="f8f8f2"/>
                </a:solidFill>
                <a:highlight>
                  <a:srgbClr val="282a36"/>
                </a:highlight>
                <a:latin typeface="Courier New"/>
                <a:ea typeface="Courier New"/>
              </a:rPr>
              <a:t> </a:t>
            </a:r>
            <a:r>
              <a:rPr b="0" lang="en" sz="1150" spc="-1" strike="noStrike">
                <a:solidFill>
                  <a:srgbClr val="f1fa8c"/>
                </a:solidFill>
                <a:highlight>
                  <a:srgbClr val="282a36"/>
                </a:highlight>
                <a:latin typeface="Courier New"/>
                <a:ea typeface="Courier New"/>
              </a:rPr>
              <a:t>Tomato</a:t>
            </a:r>
            <a:endParaRPr b="0" lang="en-IN" sz="11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Aft>
                <a:spcPts val="1199"/>
              </a:spcAft>
              <a:buNone/>
              <a:tabLst>
                <a:tab algn="l" pos="0"/>
              </a:tabLst>
            </a:pP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 fontScale="91000"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0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/>
          </a:bodyPr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en" sz="1300" spc="-1" strike="noStrike">
                <a:solidFill>
                  <a:srgbClr val="656b7a"/>
                </a:solidFill>
                <a:highlight>
                  <a:srgbClr val="ffffff"/>
                </a:highlight>
                <a:latin typeface="Arial"/>
                <a:ea typeface="Arial"/>
              </a:rPr>
              <a:t>Which of the following statements is true?</a:t>
            </a:r>
            <a:endParaRPr b="0" lang="en-IN" sz="13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endParaRPr b="0" lang="en-IN" sz="13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endParaRPr b="0" lang="en-IN" sz="11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en" sz="1150" spc="-1" strike="noStrike">
                <a:solidFill>
                  <a:srgbClr val="656b7a"/>
                </a:solidFill>
                <a:highlight>
                  <a:srgbClr val="ffffff"/>
                </a:highlight>
                <a:latin typeface="Arial"/>
                <a:ea typeface="Arial"/>
              </a:rPr>
              <a:t>A. Dictionary is an unordered collection whereas list is an ordered collection.</a:t>
            </a:r>
            <a:endParaRPr b="0" lang="en-IN" sz="11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endParaRPr b="0" lang="en-IN" sz="11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en" sz="1150" spc="-1" strike="noStrike">
                <a:solidFill>
                  <a:srgbClr val="656b7a"/>
                </a:solidFill>
                <a:highlight>
                  <a:srgbClr val="ffffff"/>
                </a:highlight>
                <a:latin typeface="Arial"/>
                <a:ea typeface="Arial"/>
              </a:rPr>
              <a:t>B. Dictionary is an ordered collection whereas list is an unordered collection.</a:t>
            </a:r>
            <a:endParaRPr b="0" lang="en-IN" sz="11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endParaRPr b="0" lang="en-IN" sz="11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en" sz="1150" spc="-1" strike="noStrike">
                <a:solidFill>
                  <a:srgbClr val="656b7a"/>
                </a:solidFill>
                <a:highlight>
                  <a:srgbClr val="ffffff"/>
                </a:highlight>
                <a:latin typeface="Arial"/>
                <a:ea typeface="Arial"/>
              </a:rPr>
              <a:t>C. Dictionary and list, both are an ordered collection.</a:t>
            </a:r>
            <a:endParaRPr b="0" lang="en-IN" sz="11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endParaRPr b="0" lang="en-IN" sz="11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en" sz="1150" spc="-1" strike="noStrike">
                <a:solidFill>
                  <a:srgbClr val="656b7a"/>
                </a:solidFill>
                <a:highlight>
                  <a:srgbClr val="ffffff"/>
                </a:highlight>
                <a:latin typeface="Arial"/>
                <a:ea typeface="Arial"/>
              </a:rPr>
              <a:t>D. Dictionary and list, both are an unordered collection.</a:t>
            </a:r>
            <a:endParaRPr b="0" lang="en-IN" sz="11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Aft>
                <a:spcPts val="1199"/>
              </a:spcAft>
              <a:buNone/>
              <a:tabLst>
                <a:tab algn="l" pos="0"/>
              </a:tabLst>
            </a:pP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 fontScale="91000"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/>
          </a:bodyPr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en" sz="1800" spc="-1" strike="noStrike">
                <a:solidFill>
                  <a:srgbClr val="595959"/>
                </a:solidFill>
                <a:latin typeface="Arial"/>
                <a:ea typeface="Arial"/>
              </a:rPr>
              <a:t>practice.yaml 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buNone/>
              <a:tabLst>
                <a:tab algn="l" pos="0"/>
              </a:tabLst>
            </a:pP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en" sz="1300" spc="-1" strike="noStrike">
                <a:solidFill>
                  <a:srgbClr val="656b7a"/>
                </a:solidFill>
                <a:highlight>
                  <a:srgbClr val="ffffff"/>
                </a:highlight>
                <a:latin typeface="Arial"/>
                <a:ea typeface="Arial"/>
              </a:rPr>
              <a:t>We have updated the </a:t>
            </a:r>
            <a:r>
              <a:rPr b="0" lang="en" sz="1300" spc="-1" strike="noStrike">
                <a:solidFill>
                  <a:srgbClr val="000000"/>
                </a:solidFill>
                <a:highlight>
                  <a:srgbClr val="ffeffc"/>
                </a:highlight>
                <a:latin typeface="Courier New"/>
                <a:ea typeface="Courier New"/>
              </a:rPr>
              <a:t>/home/bob/playbooks/practice.yaml</a:t>
            </a:r>
            <a:r>
              <a:rPr b="0" lang="en" sz="1300" spc="-1" strike="noStrike">
                <a:solidFill>
                  <a:srgbClr val="656b7a"/>
                </a:solidFill>
                <a:highlight>
                  <a:srgbClr val="ffffff"/>
                </a:highlight>
                <a:latin typeface="Arial"/>
                <a:ea typeface="Arial"/>
              </a:rPr>
              <a:t> file with the key </a:t>
            </a:r>
            <a:r>
              <a:rPr b="0" lang="en" sz="1300" spc="-1" strike="noStrike">
                <a:solidFill>
                  <a:srgbClr val="000000"/>
                </a:solidFill>
                <a:highlight>
                  <a:srgbClr val="ffeffc"/>
                </a:highlight>
                <a:latin typeface="Courier New"/>
                <a:ea typeface="Courier New"/>
              </a:rPr>
              <a:t>name</a:t>
            </a:r>
            <a:r>
              <a:rPr b="0" lang="en" sz="1300" spc="-1" strike="noStrike">
                <a:solidFill>
                  <a:srgbClr val="656b7a"/>
                </a:solidFill>
                <a:highlight>
                  <a:srgbClr val="ffffff"/>
                </a:highlight>
                <a:latin typeface="Arial"/>
                <a:ea typeface="Arial"/>
              </a:rPr>
              <a:t> and value </a:t>
            </a:r>
            <a:r>
              <a:rPr b="0" lang="en" sz="1300" spc="-1" strike="noStrike">
                <a:solidFill>
                  <a:srgbClr val="000000"/>
                </a:solidFill>
                <a:highlight>
                  <a:srgbClr val="ffeffc"/>
                </a:highlight>
                <a:latin typeface="Courier New"/>
                <a:ea typeface="Courier New"/>
              </a:rPr>
              <a:t>apple</a:t>
            </a:r>
            <a:r>
              <a:rPr b="0" lang="en" sz="1300" spc="-1" strike="noStrike">
                <a:solidFill>
                  <a:srgbClr val="656b7a"/>
                </a:solidFill>
                <a:highlight>
                  <a:srgbClr val="ffffff"/>
                </a:highlight>
                <a:latin typeface="Arial"/>
                <a:ea typeface="Arial"/>
              </a:rPr>
              <a:t>. Add some additional properties (given below) to the dictionary.</a:t>
            </a:r>
            <a:endParaRPr b="0" lang="en-IN" sz="13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buNone/>
              <a:tabLst>
                <a:tab algn="l" pos="0"/>
              </a:tabLst>
            </a:pPr>
            <a:endParaRPr b="0" lang="en-IN" sz="11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spcAft>
                <a:spcPts val="1199"/>
              </a:spcAft>
              <a:buNone/>
              <a:tabLst>
                <a:tab algn="l" pos="0"/>
              </a:tabLst>
            </a:pPr>
            <a:r>
              <a:rPr b="0" lang="en" sz="1300" spc="-1" strike="noStrike">
                <a:solidFill>
                  <a:srgbClr val="656b7a"/>
                </a:solidFill>
                <a:highlight>
                  <a:srgbClr val="ffffff"/>
                </a:highlight>
                <a:latin typeface="Arial"/>
                <a:ea typeface="Arial"/>
              </a:rPr>
              <a:t>name= </a:t>
            </a:r>
            <a:r>
              <a:rPr b="0" lang="en" sz="1300" spc="-1" strike="noStrike">
                <a:solidFill>
                  <a:srgbClr val="000000"/>
                </a:solidFill>
                <a:highlight>
                  <a:srgbClr val="ffeffc"/>
                </a:highlight>
                <a:latin typeface="Courier New"/>
                <a:ea typeface="Courier New"/>
              </a:rPr>
              <a:t>apple</a:t>
            </a:r>
            <a:r>
              <a:rPr b="0" lang="en" sz="1300" spc="-1" strike="noStrike">
                <a:solidFill>
                  <a:srgbClr val="656b7a"/>
                </a:solidFill>
                <a:highlight>
                  <a:srgbClr val="ffffff"/>
                </a:highlight>
                <a:latin typeface="Arial"/>
                <a:ea typeface="Arial"/>
              </a:rPr>
              <a:t> color= </a:t>
            </a:r>
            <a:r>
              <a:rPr b="0" lang="en" sz="1300" spc="-1" strike="noStrike">
                <a:solidFill>
                  <a:srgbClr val="000000"/>
                </a:solidFill>
                <a:highlight>
                  <a:srgbClr val="ffeffc"/>
                </a:highlight>
                <a:latin typeface="Courier New"/>
                <a:ea typeface="Courier New"/>
              </a:rPr>
              <a:t>red</a:t>
            </a:r>
            <a:r>
              <a:rPr b="0" lang="en" sz="1300" spc="-1" strike="noStrike">
                <a:solidFill>
                  <a:srgbClr val="656b7a"/>
                </a:solidFill>
                <a:highlight>
                  <a:srgbClr val="ffffff"/>
                </a:highlight>
                <a:latin typeface="Arial"/>
                <a:ea typeface="Arial"/>
              </a:rPr>
              <a:t> weight= </a:t>
            </a:r>
            <a:r>
              <a:rPr b="0" lang="en" sz="1300" spc="-1" strike="noStrike">
                <a:solidFill>
                  <a:srgbClr val="000000"/>
                </a:solidFill>
                <a:highlight>
                  <a:srgbClr val="ffeffc"/>
                </a:highlight>
                <a:latin typeface="Courier New"/>
                <a:ea typeface="Courier New"/>
              </a:rPr>
              <a:t>90g</a:t>
            </a:r>
            <a:endParaRPr b="0" lang="en-IN" sz="13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 fontScale="91000"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4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/>
          </a:bodyPr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en" sz="1300" spc="-1" strike="noStrike">
                <a:solidFill>
                  <a:srgbClr val="656b7a"/>
                </a:solidFill>
                <a:highlight>
                  <a:srgbClr val="ffffff"/>
                </a:highlight>
                <a:latin typeface="Arial"/>
                <a:ea typeface="Arial"/>
              </a:rPr>
              <a:t>Now, update the </a:t>
            </a:r>
            <a:r>
              <a:rPr b="0" lang="en" sz="1300" spc="-1" strike="noStrike">
                <a:solidFill>
                  <a:srgbClr val="000000"/>
                </a:solidFill>
                <a:highlight>
                  <a:srgbClr val="ffeffc"/>
                </a:highlight>
                <a:latin typeface="Courier New"/>
                <a:ea typeface="Courier New"/>
              </a:rPr>
              <a:t>/home/bob/playbooks/practice.yaml</a:t>
            </a:r>
            <a:r>
              <a:rPr b="0" lang="en" sz="1300" spc="-1" strike="noStrike">
                <a:solidFill>
                  <a:srgbClr val="656b7a"/>
                </a:solidFill>
                <a:highlight>
                  <a:srgbClr val="ffffff"/>
                </a:highlight>
                <a:latin typeface="Arial"/>
                <a:ea typeface="Arial"/>
              </a:rPr>
              <a:t> file with a dictionary in dictionary.</a:t>
            </a:r>
            <a:endParaRPr b="0" lang="en-IN" sz="13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en" sz="1300" spc="-1" strike="noStrike">
                <a:solidFill>
                  <a:srgbClr val="656b7a"/>
                </a:solidFill>
                <a:highlight>
                  <a:srgbClr val="ffffff"/>
                </a:highlight>
                <a:latin typeface="Arial"/>
                <a:ea typeface="Arial"/>
              </a:rPr>
              <a:t>Add a dictionary named </a:t>
            </a:r>
            <a:r>
              <a:rPr b="0" lang="en" sz="1300" spc="-1" strike="noStrike">
                <a:solidFill>
                  <a:srgbClr val="000000"/>
                </a:solidFill>
                <a:highlight>
                  <a:srgbClr val="ffeffc"/>
                </a:highlight>
                <a:latin typeface="Courier New"/>
                <a:ea typeface="Courier New"/>
              </a:rPr>
              <a:t>address</a:t>
            </a:r>
            <a:r>
              <a:rPr b="0" lang="en" sz="1300" spc="-1" strike="noStrike">
                <a:solidFill>
                  <a:srgbClr val="656b7a"/>
                </a:solidFill>
                <a:highlight>
                  <a:srgbClr val="ffffff"/>
                </a:highlight>
                <a:latin typeface="Arial"/>
                <a:ea typeface="Arial"/>
              </a:rPr>
              <a:t> to add the address information in this file.</a:t>
            </a:r>
            <a:endParaRPr b="0" lang="en-IN" sz="13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buNone/>
              <a:tabLst>
                <a:tab algn="l" pos="0"/>
              </a:tabLst>
            </a:pPr>
            <a:endParaRPr b="0" lang="en-IN" sz="13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1" lang="en" sz="1300" spc="-1" strike="noStrike">
                <a:solidFill>
                  <a:srgbClr val="656b7a"/>
                </a:solidFill>
                <a:highlight>
                  <a:srgbClr val="ffffff"/>
                </a:highlight>
                <a:latin typeface="Arial"/>
                <a:ea typeface="Arial"/>
              </a:rPr>
              <a:t>Key/Property  Value</a:t>
            </a:r>
            <a:endParaRPr b="0" lang="en-IN" sz="13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en" sz="1300" spc="-1" strike="noStrike">
                <a:solidFill>
                  <a:srgbClr val="656b7a"/>
                </a:solidFill>
                <a:highlight>
                  <a:srgbClr val="ffffff"/>
                </a:highlight>
                <a:latin typeface="Arial"/>
                <a:ea typeface="Arial"/>
              </a:rPr>
              <a:t>City                 edison</a:t>
            </a:r>
            <a:endParaRPr b="0" lang="en-IN" sz="13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en" sz="1300" spc="-1" strike="noStrike">
                <a:solidFill>
                  <a:srgbClr val="656b7a"/>
                </a:solidFill>
                <a:highlight>
                  <a:srgbClr val="ffffff"/>
                </a:highlight>
                <a:latin typeface="Arial"/>
                <a:ea typeface="Arial"/>
              </a:rPr>
              <a:t>State              new jersey</a:t>
            </a:r>
            <a:endParaRPr b="0" lang="en-IN" sz="13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en" sz="1300" spc="-1" strike="noStrike">
                <a:solidFill>
                  <a:srgbClr val="656b7a"/>
                </a:solidFill>
                <a:highlight>
                  <a:srgbClr val="ffffff"/>
                </a:highlight>
                <a:latin typeface="Arial"/>
                <a:ea typeface="Arial"/>
              </a:rPr>
              <a:t>Country          united states</a:t>
            </a:r>
            <a:endParaRPr b="0" lang="en-IN" sz="13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Aft>
                <a:spcPts val="1199"/>
              </a:spcAft>
              <a:buNone/>
              <a:tabLst>
                <a:tab algn="l" pos="0"/>
              </a:tabLst>
            </a:pPr>
            <a:endParaRPr b="0" lang="en-IN" sz="13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 fontScale="91000"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/>
          </a:bodyPr>
          <a:p>
            <a:pPr>
              <a:lnSpc>
                <a:spcPct val="115000"/>
              </a:lnSpc>
              <a:spcAft>
                <a:spcPts val="1199"/>
              </a:spcAft>
              <a:buNone/>
              <a:tabLst>
                <a:tab algn="l" pos="0"/>
              </a:tabLst>
            </a:pPr>
            <a:r>
              <a:rPr b="0" lang="en" sz="1300" spc="-1" strike="noStrike">
                <a:solidFill>
                  <a:srgbClr val="656b7a"/>
                </a:solidFill>
                <a:highlight>
                  <a:srgbClr val="ffffff"/>
                </a:highlight>
                <a:latin typeface="Arial"/>
                <a:ea typeface="Arial"/>
              </a:rPr>
              <a:t>We have updated the </a:t>
            </a:r>
            <a:r>
              <a:rPr b="0" lang="en" sz="1300" spc="-1" strike="noStrike">
                <a:solidFill>
                  <a:srgbClr val="000000"/>
                </a:solidFill>
                <a:highlight>
                  <a:srgbClr val="ffeffc"/>
                </a:highlight>
                <a:latin typeface="Courier New"/>
                <a:ea typeface="Courier New"/>
              </a:rPr>
              <a:t>/home/bob/playbooks/practice.yaml</a:t>
            </a:r>
            <a:r>
              <a:rPr b="0" lang="en" sz="1300" spc="-1" strike="noStrike">
                <a:solidFill>
                  <a:srgbClr val="656b7a"/>
                </a:solidFill>
                <a:highlight>
                  <a:srgbClr val="ffffff"/>
                </a:highlight>
                <a:latin typeface="Arial"/>
                <a:ea typeface="Arial"/>
              </a:rPr>
              <a:t> file with an array of apples. Add a new apple to the list to make it a total of </a:t>
            </a:r>
            <a:r>
              <a:rPr b="0" lang="en" sz="1300" spc="-1" strike="noStrike">
                <a:solidFill>
                  <a:srgbClr val="000000"/>
                </a:solidFill>
                <a:highlight>
                  <a:srgbClr val="ffeffc"/>
                </a:highlight>
                <a:latin typeface="Courier New"/>
                <a:ea typeface="Courier New"/>
              </a:rPr>
              <a:t>4</a:t>
            </a:r>
            <a:endParaRPr b="0" lang="en-IN" sz="13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 fontScale="91000"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800" spc="-1" strike="noStrike">
                <a:solidFill>
                  <a:srgbClr val="000000"/>
                </a:solidFill>
                <a:latin typeface="Arial"/>
                <a:ea typeface="Arial"/>
              </a:rPr>
              <a:t>Inventory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8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49" name="Google Shape;235;p40" descr=""/>
          <p:cNvPicPr/>
          <p:nvPr/>
        </p:nvPicPr>
        <p:blipFill>
          <a:blip r:embed="rId1"/>
          <a:stretch/>
        </p:blipFill>
        <p:spPr>
          <a:xfrm>
            <a:off x="127440" y="0"/>
            <a:ext cx="8889120" cy="5143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 fontScale="91000"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1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52" name="Google Shape;242;p41" descr=""/>
          <p:cNvPicPr/>
          <p:nvPr/>
        </p:nvPicPr>
        <p:blipFill>
          <a:blip r:embed="rId1"/>
          <a:stretch/>
        </p:blipFill>
        <p:spPr>
          <a:xfrm>
            <a:off x="0" y="714240"/>
            <a:ext cx="9143640" cy="37144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 fontScale="91000"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4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55" name="Google Shape;249;p42" descr=""/>
          <p:cNvPicPr/>
          <p:nvPr/>
        </p:nvPicPr>
        <p:blipFill>
          <a:blip r:embed="rId1"/>
          <a:stretch/>
        </p:blipFill>
        <p:spPr>
          <a:xfrm>
            <a:off x="0" y="0"/>
            <a:ext cx="8374320" cy="5142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 fontScale="91000"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86" name="Google Shape;76;p16" descr=""/>
          <p:cNvPicPr/>
          <p:nvPr/>
        </p:nvPicPr>
        <p:blipFill>
          <a:blip r:embed="rId1"/>
          <a:stretch/>
        </p:blipFill>
        <p:spPr>
          <a:xfrm>
            <a:off x="0" y="11160"/>
            <a:ext cx="9143640" cy="5120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 fontScale="91000"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7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58" name="Google Shape;256;p43" descr=""/>
          <p:cNvPicPr/>
          <p:nvPr/>
        </p:nvPicPr>
        <p:blipFill>
          <a:blip r:embed="rId1"/>
          <a:stretch/>
        </p:blipFill>
        <p:spPr>
          <a:xfrm>
            <a:off x="119880" y="0"/>
            <a:ext cx="8903880" cy="5143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 fontScale="91000"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0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61" name="Google Shape;263;p44" descr=""/>
          <p:cNvPicPr/>
          <p:nvPr/>
        </p:nvPicPr>
        <p:blipFill>
          <a:blip r:embed="rId1"/>
          <a:stretch/>
        </p:blipFill>
        <p:spPr>
          <a:xfrm>
            <a:off x="0" y="31680"/>
            <a:ext cx="9143640" cy="5079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 fontScale="91000"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3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64" name="Google Shape;270;p45" descr=""/>
          <p:cNvPicPr/>
          <p:nvPr/>
        </p:nvPicPr>
        <p:blipFill>
          <a:blip r:embed="rId1"/>
          <a:stretch/>
        </p:blipFill>
        <p:spPr>
          <a:xfrm>
            <a:off x="0" y="270000"/>
            <a:ext cx="9143640" cy="4602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 fontScale="91000"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6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/>
          </a:bodyPr>
          <a:p>
            <a:pPr>
              <a:lnSpc>
                <a:spcPct val="115000"/>
              </a:lnSpc>
              <a:spcAft>
                <a:spcPts val="1199"/>
              </a:spcAft>
              <a:buNone/>
              <a:tabLst>
                <a:tab algn="l" pos="0"/>
              </a:tabLst>
            </a:pPr>
            <a:r>
              <a:rPr b="0" lang="en" sz="1800" spc="-1" strike="noStrike">
                <a:solidFill>
                  <a:srgbClr val="595959"/>
                </a:solidFill>
                <a:latin typeface="Arial"/>
                <a:ea typeface="Arial"/>
              </a:rPr>
              <a:t>ansible all -m ping 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 fontScale="91000"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8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69" name="Google Shape;283;p47" descr=""/>
          <p:cNvPicPr/>
          <p:nvPr/>
        </p:nvPicPr>
        <p:blipFill>
          <a:blip r:embed="rId1"/>
          <a:stretch/>
        </p:blipFill>
        <p:spPr>
          <a:xfrm>
            <a:off x="0" y="69120"/>
            <a:ext cx="9143640" cy="5004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 fontScale="91000"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1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72" name="Google Shape;290;p48" descr=""/>
          <p:cNvPicPr/>
          <p:nvPr/>
        </p:nvPicPr>
        <p:blipFill>
          <a:blip r:embed="rId1"/>
          <a:stretch/>
        </p:blipFill>
        <p:spPr>
          <a:xfrm>
            <a:off x="0" y="194400"/>
            <a:ext cx="9143640" cy="47548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 fontScale="91000"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4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75" name="Google Shape;297;p49" descr=""/>
          <p:cNvPicPr/>
          <p:nvPr/>
        </p:nvPicPr>
        <p:blipFill>
          <a:blip r:embed="rId1"/>
          <a:stretch/>
        </p:blipFill>
        <p:spPr>
          <a:xfrm>
            <a:off x="230040" y="0"/>
            <a:ext cx="8683920" cy="5142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 fontScale="91000"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7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/>
          </a:bodyPr>
          <a:p>
            <a:pPr>
              <a:lnSpc>
                <a:spcPct val="115000"/>
              </a:lnSpc>
              <a:spcAft>
                <a:spcPts val="1199"/>
              </a:spcAft>
              <a:buNone/>
              <a:tabLst>
                <a:tab algn="l" pos="0"/>
              </a:tabLst>
            </a:pPr>
            <a:r>
              <a:rPr b="0" lang="en" sz="1800" spc="-1" strike="noStrike">
                <a:solidFill>
                  <a:srgbClr val="595959"/>
                </a:solidFill>
                <a:latin typeface="Arial"/>
                <a:ea typeface="Arial"/>
              </a:rPr>
              <a:t>https://github.com/mariusv/ec2-ansible-jenkins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 fontScale="91000"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89" name="Google Shape;83;p17" descr=""/>
          <p:cNvPicPr/>
          <p:nvPr/>
        </p:nvPicPr>
        <p:blipFill>
          <a:blip r:embed="rId1"/>
          <a:stretch/>
        </p:blipFill>
        <p:spPr>
          <a:xfrm>
            <a:off x="0" y="410760"/>
            <a:ext cx="9143640" cy="43214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 fontScale="91000"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92" name="Google Shape;90;p18" descr=""/>
          <p:cNvPicPr/>
          <p:nvPr/>
        </p:nvPicPr>
        <p:blipFill>
          <a:blip r:embed="rId1"/>
          <a:stretch/>
        </p:blipFill>
        <p:spPr>
          <a:xfrm>
            <a:off x="0" y="297000"/>
            <a:ext cx="9143640" cy="4549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 fontScale="91000"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95" name="Google Shape;97;p19" descr=""/>
          <p:cNvPicPr/>
          <p:nvPr/>
        </p:nvPicPr>
        <p:blipFill>
          <a:blip r:embed="rId1"/>
          <a:stretch/>
        </p:blipFill>
        <p:spPr>
          <a:xfrm>
            <a:off x="0" y="113760"/>
            <a:ext cx="9143640" cy="49154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 fontScale="91000"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 fontScale="91000"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00" name="Google Shape;110;p21" descr=""/>
          <p:cNvPicPr/>
          <p:nvPr/>
        </p:nvPicPr>
        <p:blipFill>
          <a:blip r:embed="rId1"/>
          <a:stretch/>
        </p:blipFill>
        <p:spPr>
          <a:xfrm>
            <a:off x="0" y="189720"/>
            <a:ext cx="9143640" cy="4763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 fontScale="91000"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03" name="Google Shape;117;p22" descr=""/>
          <p:cNvPicPr/>
          <p:nvPr/>
        </p:nvPicPr>
        <p:blipFill>
          <a:blip r:embed="rId1"/>
          <a:stretch/>
        </p:blipFill>
        <p:spPr>
          <a:xfrm>
            <a:off x="0" y="97920"/>
            <a:ext cx="9143640" cy="49471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LibreOffice/7.3.7.2$Linux_X86_64 LibreOffice_project/30$Build-2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en-IN</dc:language>
  <cp:lastModifiedBy/>
  <dcterms:modified xsi:type="dcterms:W3CDTF">2023-05-15T18:10:43Z</dcterms:modified>
  <cp:revision>1</cp:revision>
  <dc:subject/>
  <dc:title/>
</cp:coreProperties>
</file>